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82" r:id="rId3"/>
    <p:sldId id="278" r:id="rId4"/>
    <p:sldId id="256" r:id="rId5"/>
    <p:sldId id="277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3" r:id="rId16"/>
    <p:sldId id="274" r:id="rId17"/>
    <p:sldId id="268" r:id="rId18"/>
    <p:sldId id="269" r:id="rId19"/>
    <p:sldId id="270" r:id="rId20"/>
  </p:sldIdLst>
  <p:sldSz cx="13716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426" y="72"/>
      </p:cViewPr>
      <p:guideLst>
        <p:guide orient="horz" pos="2160"/>
        <p:guide pos="4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393ECA6-2311-4507-9AE3-EE2ADBD64E2D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9FB7D3E-2611-417D-87F4-EEA3C11D77D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AB07AFF-FE92-44A2-8396-15AB645FDC24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05647-F250-4F8D-85BA-F13E26CD522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130429"/>
            <a:ext cx="116586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1" y="3886200"/>
            <a:ext cx="9601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2FFA0-1C5E-4E70-B689-34DDD8446F20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4C4BE-D583-40E3-B668-94C2F919F25D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72442-2119-4CA2-A56B-4A263C1D6A63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FD3C3-0A8E-4BF7-A226-E6570DEA0E88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4101" y="274642"/>
            <a:ext cx="308610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74642"/>
            <a:ext cx="90297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7B256-EA85-4E5F-8375-600F58821918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55A16-D2C2-450F-B8CE-3B48665B8B37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35AA7-2038-486C-AB4C-EF2C2F7084AE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CA8B5-F017-467E-97E7-9CDEC4F32AC4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4406904"/>
            <a:ext cx="116586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2906713"/>
            <a:ext cx="11658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ABD49-FA6F-42E8-BAAD-901C79B855E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99B08-64D4-4ED7-BC3E-6F8845ED59C3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4"/>
            <a:ext cx="60578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2" y="1600204"/>
            <a:ext cx="60578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5B0E20-9E1A-410D-A6FF-148EAEEF90A7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9D811-E09B-416D-AC55-4857AF9F0E85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60602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60602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1" y="1535113"/>
            <a:ext cx="60626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1" y="2174875"/>
            <a:ext cx="60626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2B054-A354-4F40-BDA9-C1D2A2E25E43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7E793-1F65-4B2F-8CE3-7AD6BF30DB66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9696-07A5-4177-A7EC-3C3BA7058478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E9252-8AA3-4F7D-9275-5631499BFEA7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7B117-9FE6-4EDB-BA45-CFA364EE6257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50BD23-14D5-425A-A3B9-B349D30C9F6C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273050"/>
            <a:ext cx="451247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6" y="273054"/>
            <a:ext cx="766762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2" y="1435103"/>
            <a:ext cx="451247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A0D6B-E8FF-4066-9B46-F267ADDB030F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C9DC3-4FB4-4951-B5B5-124E333BC810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4800600"/>
            <a:ext cx="8229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612775"/>
            <a:ext cx="8229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5367338"/>
            <a:ext cx="8229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675DA-7507-438F-B076-BC8673A49E01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51A50-2D31-495C-87F5-B17F892A742C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1234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600200"/>
            <a:ext cx="12344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9314680-D63E-4B09-B38D-8D6260298A7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6356350"/>
            <a:ext cx="434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199C184-7747-4B81-A826-EBC9745BE60A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media" Target="../media/media3.mp3"/><Relationship Id="rId4" Type="http://schemas.openxmlformats.org/officeDocument/2006/relationships/audio" Target="../media/media3.mp3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quizizz.com/admin" TargetMode="Externa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85958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588" y="0"/>
            <a:ext cx="6856411" cy="68579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81038"/>
            <a:ext cx="9144000" cy="108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141663" y="2411413"/>
            <a:ext cx="67468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141663" y="3124200"/>
            <a:ext cx="67468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151188" y="3875088"/>
            <a:ext cx="67627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41663" y="4606925"/>
            <a:ext cx="67468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51188" y="5354638"/>
            <a:ext cx="67627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572500" y="2411413"/>
            <a:ext cx="67627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518525" y="3117850"/>
            <a:ext cx="67310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88363" y="3865563"/>
            <a:ext cx="67786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453438" y="4627563"/>
            <a:ext cx="67468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48675" y="5354638"/>
            <a:ext cx="67468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Rectangle 2"/>
          <p:cNvSpPr>
            <a:spLocks noChangeArrowheads="1"/>
          </p:cNvSpPr>
          <p:nvPr/>
        </p:nvSpPr>
        <p:spPr bwMode="auto">
          <a:xfrm>
            <a:off x="-5829300" y="2133600"/>
            <a:ext cx="6858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sz="32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46525" y="1909763"/>
            <a:ext cx="1689100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thinking</a:t>
            </a: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driving</a:t>
            </a: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studying</a:t>
            </a: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doing</a:t>
            </a: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</a:t>
            </a: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17713" y="1909763"/>
            <a:ext cx="12446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</a:t>
            </a:r>
            <a:endParaRPr lang="en-US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 </a:t>
            </a:r>
            <a:endParaRPr lang="en-US" sz="3200" b="1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</a:t>
            </a:r>
            <a:endParaRPr lang="en-US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endParaRPr lang="en-US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endParaRPr lang="en-US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65913" y="1873250"/>
            <a:ext cx="2001837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remember</a:t>
            </a:r>
            <a:endParaRPr lang="en-US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</a:t>
            </a:r>
            <a:endParaRPr lang="en-US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endParaRPr lang="en-US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 </a:t>
            </a:r>
            <a:endParaRPr lang="en-US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endParaRPr lang="en-US" sz="32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fly </a:t>
            </a:r>
            <a:endParaRPr lang="en-US" sz="3200" b="1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304338" y="1905000"/>
            <a:ext cx="326866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remembering</a:t>
            </a: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forgetting</a:t>
            </a: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trying</a:t>
            </a: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skiing</a:t>
            </a: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</a:t>
            </a: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flying </a:t>
            </a:r>
            <a:endParaRPr lang="en-US" sz="3200" b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410575" y="6019800"/>
            <a:ext cx="67468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3 5.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5" y="627063"/>
            <a:ext cx="914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31800" y="1295400"/>
            <a:ext cx="49911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0070C0"/>
                </a:solidFill>
              </a:rPr>
              <a:t>a. Verbs which are followed by the </a:t>
            </a:r>
            <a:r>
              <a:rPr lang="en-US" sz="2800" b="1" i="1">
                <a:solidFill>
                  <a:srgbClr val="FF0000"/>
                </a:solidFill>
              </a:rPr>
              <a:t>-ing </a:t>
            </a:r>
            <a:r>
              <a:rPr lang="en-US" sz="2800" b="1">
                <a:solidFill>
                  <a:srgbClr val="0070C0"/>
                </a:solidFill>
              </a:rPr>
              <a:t>form (p.154)</a:t>
            </a:r>
            <a:endParaRPr lang="en-US" sz="2800" b="1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200" y="254000"/>
            <a:ext cx="5192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70C0"/>
                </a:solidFill>
              </a:rPr>
              <a:t>4. VOCABULARY &amp; SPEAKING</a:t>
            </a:r>
            <a:endParaRPr lang="en-US" sz="3200" b="1" i="1">
              <a:solidFill>
                <a:srgbClr val="FF0000"/>
              </a:solidFill>
            </a:endParaRP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4000"/>
            <a:ext cx="7239000" cy="629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8925"/>
            <a:ext cx="6819900" cy="618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870075"/>
            <a:ext cx="5600700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687388"/>
            <a:ext cx="5849937" cy="274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442913"/>
            <a:ext cx="5943600" cy="298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587750"/>
            <a:ext cx="7791450" cy="31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965950" y="4313238"/>
            <a:ext cx="471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T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9185275" y="4668838"/>
            <a:ext cx="473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T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9034463" y="4999038"/>
            <a:ext cx="471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F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034213" y="5299075"/>
            <a:ext cx="474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F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237788" y="5629275"/>
            <a:ext cx="473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F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147050" y="6270625"/>
            <a:ext cx="471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F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0210800" y="6002338"/>
            <a:ext cx="474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T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57200" y="101600"/>
            <a:ext cx="342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70C0"/>
                </a:solidFill>
              </a:rPr>
              <a:t>5. LISTENING</a:t>
            </a:r>
            <a:endParaRPr lang="en-US" sz="3200" b="1" i="1">
              <a:solidFill>
                <a:srgbClr val="FF0000"/>
              </a:solidFill>
            </a:endParaRPr>
          </a:p>
        </p:txBody>
      </p:sp>
      <p:pic>
        <p:nvPicPr>
          <p:cNvPr id="4" name="24 5.5.mp3">
            <a:hlinkClick r:id="" action="ppaction://media"/>
          </p:cNvPr>
          <p:cNvPicPr>
            <a:picLocks noChangeAspect="1"/>
          </p:cNvPicPr>
          <p:nvPr>
            <p:ph idx="1"/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20" y="3653155"/>
            <a:ext cx="959485" cy="100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4" grpId="0"/>
      <p:bldP spid="16" grpId="0"/>
      <p:bldP spid="17" grpId="0"/>
      <p:bldP spid="19" grpId="0"/>
      <p:bldP spid="2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81000"/>
            <a:ext cx="9144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600200"/>
            <a:ext cx="914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24 5.5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888" y="630238"/>
            <a:ext cx="628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973638" y="2860675"/>
            <a:ext cx="19272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</a:rPr>
              <a:t>listening</a:t>
            </a:r>
            <a:endParaRPr lang="en-US" sz="2200" b="1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2413" y="3602038"/>
            <a:ext cx="19256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</a:rPr>
              <a:t>one day</a:t>
            </a:r>
            <a:endParaRPr lang="en-US" sz="2200" b="1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877175" y="2174875"/>
            <a:ext cx="14335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</a:rPr>
              <a:t>stand</a:t>
            </a:r>
            <a:endParaRPr lang="en-US" sz="2200" b="1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883150" y="4308475"/>
            <a:ext cx="2781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</a:rPr>
              <a:t>liked singing</a:t>
            </a:r>
            <a:endParaRPr lang="en-US" sz="2200" b="1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104063" y="5056188"/>
            <a:ext cx="4330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</a:rPr>
              <a:t>breathe and singing</a:t>
            </a:r>
            <a:endParaRPr lang="en-US" sz="2200" b="1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843838" y="5756275"/>
            <a:ext cx="27797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</a:rPr>
              <a:t>much better</a:t>
            </a:r>
            <a:endParaRPr lang="en-US" sz="22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/>
      <p:bldP spid="16" grpId="0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800100" y="290513"/>
            <a:ext cx="331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0070C0"/>
                </a:solidFill>
                <a:latin typeface="Arial Black" panose="020B0A04020102020204" pitchFamily="34" charset="0"/>
              </a:rPr>
              <a:t>Exercises</a:t>
            </a:r>
            <a:endParaRPr lang="en-US" sz="4000" b="1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13315" name="Picture 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9967913" cy="540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Box 1"/>
          <p:cNvSpPr txBox="1">
            <a:spLocks noChangeArrowheads="1"/>
          </p:cNvSpPr>
          <p:nvPr/>
        </p:nvSpPr>
        <p:spPr bwMode="auto">
          <a:xfrm>
            <a:off x="4722813" y="2570163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to come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317" name="TextBox 14"/>
          <p:cNvSpPr txBox="1">
            <a:spLocks noChangeArrowheads="1"/>
          </p:cNvSpPr>
          <p:nvPr/>
        </p:nvSpPr>
        <p:spPr bwMode="auto">
          <a:xfrm>
            <a:off x="4359275" y="3040063"/>
            <a:ext cx="2505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not talking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318" name="TextBox 15"/>
          <p:cNvSpPr txBox="1">
            <a:spLocks noChangeArrowheads="1"/>
          </p:cNvSpPr>
          <p:nvPr/>
        </p:nvSpPr>
        <p:spPr bwMode="auto">
          <a:xfrm>
            <a:off x="5584825" y="3471863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to see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319" name="TextBox 16"/>
          <p:cNvSpPr txBox="1">
            <a:spLocks noChangeArrowheads="1"/>
          </p:cNvSpPr>
          <p:nvPr/>
        </p:nvSpPr>
        <p:spPr bwMode="auto">
          <a:xfrm>
            <a:off x="5724525" y="3919538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to earn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320" name="TextBox 17"/>
          <p:cNvSpPr txBox="1">
            <a:spLocks noChangeArrowheads="1"/>
          </p:cNvSpPr>
          <p:nvPr/>
        </p:nvSpPr>
        <p:spPr bwMode="auto">
          <a:xfrm>
            <a:off x="6384925" y="4354513"/>
            <a:ext cx="2286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not doing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321" name="TextBox 20"/>
          <p:cNvSpPr txBox="1">
            <a:spLocks noChangeArrowheads="1"/>
          </p:cNvSpPr>
          <p:nvPr/>
        </p:nvSpPr>
        <p:spPr bwMode="auto">
          <a:xfrm>
            <a:off x="4059238" y="4357688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relaxing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322" name="TextBox 21"/>
          <p:cNvSpPr txBox="1">
            <a:spLocks noChangeArrowheads="1"/>
          </p:cNvSpPr>
          <p:nvPr/>
        </p:nvSpPr>
        <p:spPr bwMode="auto">
          <a:xfrm>
            <a:off x="4319588" y="5611813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to learn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323" name="TextBox 22"/>
          <p:cNvSpPr txBox="1">
            <a:spLocks noChangeArrowheads="1"/>
          </p:cNvSpPr>
          <p:nvPr/>
        </p:nvSpPr>
        <p:spPr bwMode="auto">
          <a:xfrm>
            <a:off x="9556750" y="4800600"/>
            <a:ext cx="2057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to give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324" name="TextBox 23"/>
          <p:cNvSpPr txBox="1">
            <a:spLocks noChangeArrowheads="1"/>
          </p:cNvSpPr>
          <p:nvPr/>
        </p:nvSpPr>
        <p:spPr bwMode="auto">
          <a:xfrm>
            <a:off x="6615113" y="6046788"/>
            <a:ext cx="2100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winning</a:t>
            </a:r>
            <a:endParaRPr 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6" grpId="0"/>
      <p:bldP spid="13317" grpId="0"/>
      <p:bldP spid="13318" grpId="0"/>
      <p:bldP spid="13319" grpId="0"/>
      <p:bldP spid="13320" grpId="0"/>
      <p:bldP spid="13321" grpId="0"/>
      <p:bldP spid="13322" grpId="0"/>
      <p:bldP spid="13323" grpId="0"/>
      <p:bldP spid="133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57200"/>
            <a:ext cx="105156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4360863" y="487363"/>
            <a:ext cx="17526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not to hit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14340" name="TextBox 13"/>
          <p:cNvSpPr txBox="1">
            <a:spLocks noChangeArrowheads="1"/>
          </p:cNvSpPr>
          <p:nvPr/>
        </p:nvSpPr>
        <p:spPr bwMode="auto">
          <a:xfrm>
            <a:off x="5475288" y="1033463"/>
            <a:ext cx="1752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drinking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14341" name="TextBox 14"/>
          <p:cNvSpPr txBox="1">
            <a:spLocks noChangeArrowheads="1"/>
          </p:cNvSpPr>
          <p:nvPr/>
        </p:nvSpPr>
        <p:spPr bwMode="auto">
          <a:xfrm>
            <a:off x="4940300" y="1635125"/>
            <a:ext cx="1752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to go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14342" name="TextBox 15"/>
          <p:cNvSpPr txBox="1">
            <a:spLocks noChangeArrowheads="1"/>
          </p:cNvSpPr>
          <p:nvPr/>
        </p:nvSpPr>
        <p:spPr bwMode="auto">
          <a:xfrm>
            <a:off x="5475288" y="2220913"/>
            <a:ext cx="17526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stopping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14343" name="TextBox 16"/>
          <p:cNvSpPr txBox="1">
            <a:spLocks noChangeArrowheads="1"/>
          </p:cNvSpPr>
          <p:nvPr/>
        </p:nvSpPr>
        <p:spPr bwMode="auto">
          <a:xfrm>
            <a:off x="5511800" y="2795588"/>
            <a:ext cx="17526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going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14344" name="TextBox 17"/>
          <p:cNvSpPr txBox="1">
            <a:spLocks noChangeArrowheads="1"/>
          </p:cNvSpPr>
          <p:nvPr/>
        </p:nvSpPr>
        <p:spPr bwMode="auto">
          <a:xfrm>
            <a:off x="5275263" y="3413125"/>
            <a:ext cx="1752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to be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14345" name="TextBox 18"/>
          <p:cNvSpPr txBox="1">
            <a:spLocks noChangeArrowheads="1"/>
          </p:cNvSpPr>
          <p:nvPr/>
        </p:nvSpPr>
        <p:spPr bwMode="auto">
          <a:xfrm>
            <a:off x="4513263" y="3995738"/>
            <a:ext cx="1752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to go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14346" name="TextBox 21"/>
          <p:cNvSpPr txBox="1">
            <a:spLocks noChangeArrowheads="1"/>
          </p:cNvSpPr>
          <p:nvPr/>
        </p:nvSpPr>
        <p:spPr bwMode="auto">
          <a:xfrm>
            <a:off x="3141663" y="4567238"/>
            <a:ext cx="1752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Eating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14347" name="TextBox 22"/>
          <p:cNvSpPr txBox="1">
            <a:spLocks noChangeArrowheads="1"/>
          </p:cNvSpPr>
          <p:nvPr/>
        </p:nvSpPr>
        <p:spPr bwMode="auto">
          <a:xfrm>
            <a:off x="4413250" y="5224463"/>
            <a:ext cx="27670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</a:rPr>
              <a:t>not to understand</a:t>
            </a:r>
            <a:endParaRPr lang="en-US" sz="2200" b="1">
              <a:solidFill>
                <a:srgbClr val="C00000"/>
              </a:solidFill>
            </a:endParaRPr>
          </a:p>
        </p:txBody>
      </p:sp>
      <p:sp>
        <p:nvSpPr>
          <p:cNvPr id="14348" name="TextBox 23"/>
          <p:cNvSpPr txBox="1">
            <a:spLocks noChangeArrowheads="1"/>
          </p:cNvSpPr>
          <p:nvPr/>
        </p:nvSpPr>
        <p:spPr bwMode="auto">
          <a:xfrm>
            <a:off x="4873625" y="5762625"/>
            <a:ext cx="2230438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300" b="1">
                <a:solidFill>
                  <a:srgbClr val="C00000"/>
                </a:solidFill>
              </a:rPr>
              <a:t>remembering</a:t>
            </a:r>
            <a:endParaRPr lang="en-US" sz="23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14340" grpId="0"/>
      <p:bldP spid="14341" grpId="0"/>
      <p:bldP spid="14342" grpId="0"/>
      <p:bldP spid="14343" grpId="0"/>
      <p:bldP spid="14344" grpId="0"/>
      <p:bldP spid="14345" grpId="0"/>
      <p:bldP spid="14346" grpId="0"/>
      <p:bldP spid="14347" grpId="0"/>
      <p:bldP spid="143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746125"/>
            <a:ext cx="9220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81037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"/>
            <a:ext cx="690562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1981200" y="1676400"/>
            <a:ext cx="9274175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3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3200" b="1" u="sng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đích</a:t>
            </a:r>
            <a:r>
              <a:rPr lang="en-US" sz="3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students:</a:t>
            </a:r>
            <a:endParaRPr lang="en-US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Grammar: verb + </a:t>
            </a:r>
            <a:r>
              <a:rPr lang="en-US" sz="32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-ing</a:t>
            </a:r>
            <a:endParaRPr lang="en-US" sz="3200" i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Vocabulary: verbs follow by </a:t>
            </a:r>
            <a:r>
              <a:rPr lang="en-US" sz="32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-ing</a:t>
            </a:r>
            <a:endParaRPr lang="en-US" sz="3200" i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Pronunciation and speaking : </a:t>
            </a:r>
            <a:r>
              <a:rPr lang="en-US" sz="32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-ing</a:t>
            </a:r>
            <a:endParaRPr lang="en-US" sz="3200" i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fr-FR" sz="3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fr-FR" sz="3200" b="1" u="sng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</a:t>
            </a:r>
            <a:r>
              <a:rPr lang="fr-FR" sz="3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3200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lesson, students can:</a:t>
            </a:r>
            <a:endParaRPr lang="en-US" sz="3200" i="1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Uses verb + </a:t>
            </a:r>
            <a:r>
              <a:rPr lang="en-US" sz="32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-ing </a:t>
            </a:r>
            <a:r>
              <a:rPr lang="fr-FR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correctly </a:t>
            </a:r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sentences</a:t>
            </a:r>
            <a:endParaRPr lang="en-US" sz="32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fr-FR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/>
              <a:t> </a:t>
            </a:r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and spell “</a:t>
            </a:r>
            <a:r>
              <a:rPr lang="en-US" sz="3200" i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and the letters</a:t>
            </a:r>
            <a:endParaRPr lang="en-US" sz="32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"/>
            <a:ext cx="11963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69888" y="58738"/>
            <a:ext cx="51927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70C0"/>
                </a:solidFill>
              </a:rPr>
              <a:t>1. READING</a:t>
            </a:r>
            <a:r>
              <a:rPr lang="en-US" sz="2800" b="1">
                <a:solidFill>
                  <a:srgbClr val="0070C0"/>
                </a:solidFill>
              </a:rPr>
              <a:t>: </a:t>
            </a:r>
            <a:r>
              <a:rPr lang="en-US" sz="3200" b="1">
                <a:solidFill>
                  <a:srgbClr val="0070C0"/>
                </a:solidFill>
              </a:rPr>
              <a:t>Read the article</a:t>
            </a:r>
            <a:endParaRPr lang="en-US" sz="3200" b="1">
              <a:solidFill>
                <a:srgbClr val="0070C0"/>
              </a:solidFill>
            </a:endParaRP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33400"/>
            <a:ext cx="9107488" cy="601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2400" y="1098550"/>
            <a:ext cx="44958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en-US" sz="2600" b="1">
                <a:solidFill>
                  <a:srgbClr val="002060"/>
                </a:solidFill>
              </a:rPr>
              <a:t>How many people mention…?</a:t>
            </a:r>
            <a:endParaRPr lang="en-US" sz="2600" b="1">
              <a:solidFill>
                <a:srgbClr val="002060"/>
              </a:solidFill>
            </a:endParaRPr>
          </a:p>
          <a:p>
            <a:pPr eaLnBrk="1" hangingPunct="1">
              <a:lnSpc>
                <a:spcPts val="4000"/>
              </a:lnSpc>
            </a:pPr>
            <a:r>
              <a:rPr lang="en-US" sz="2600" b="1">
                <a:solidFill>
                  <a:srgbClr val="002060"/>
                </a:solidFill>
              </a:rPr>
              <a:t>1. the weather</a:t>
            </a:r>
            <a:endParaRPr lang="en-US" sz="2600" b="1">
              <a:solidFill>
                <a:srgbClr val="002060"/>
              </a:solidFill>
            </a:endParaRPr>
          </a:p>
          <a:p>
            <a:pPr eaLnBrk="1" hangingPunct="1">
              <a:lnSpc>
                <a:spcPts val="4000"/>
              </a:lnSpc>
            </a:pPr>
            <a:r>
              <a:rPr lang="en-US" sz="2600" b="1" i="1">
                <a:solidFill>
                  <a:srgbClr val="C00000"/>
                </a:solidFill>
              </a:rPr>
              <a:t>three (paragraphs 1, 4, 6)</a:t>
            </a:r>
            <a:endParaRPr lang="en-US" sz="2600" b="1" i="1">
              <a:solidFill>
                <a:srgbClr val="002060"/>
              </a:solidFill>
            </a:endParaRPr>
          </a:p>
          <a:p>
            <a:pPr eaLnBrk="1" hangingPunct="1">
              <a:lnSpc>
                <a:spcPts val="4000"/>
              </a:lnSpc>
            </a:pPr>
            <a:r>
              <a:rPr lang="en-US" sz="2600" b="1">
                <a:solidFill>
                  <a:srgbClr val="002060"/>
                </a:solidFill>
              </a:rPr>
              <a:t>2. holidays and travelling</a:t>
            </a:r>
            <a:endParaRPr lang="en-US" sz="2600" b="1">
              <a:solidFill>
                <a:srgbClr val="002060"/>
              </a:solidFill>
            </a:endParaRPr>
          </a:p>
          <a:p>
            <a:pPr eaLnBrk="1" hangingPunct="1">
              <a:lnSpc>
                <a:spcPts val="4000"/>
              </a:lnSpc>
            </a:pPr>
            <a:r>
              <a:rPr lang="en-US" sz="2600" b="1" i="1">
                <a:solidFill>
                  <a:srgbClr val="C00000"/>
                </a:solidFill>
              </a:rPr>
              <a:t>three (paragraphs 3, 4, 5)</a:t>
            </a:r>
            <a:endParaRPr lang="en-US" sz="2600" b="1" i="1">
              <a:solidFill>
                <a:srgbClr val="002060"/>
              </a:solidFill>
            </a:endParaRPr>
          </a:p>
          <a:p>
            <a:pPr eaLnBrk="1" hangingPunct="1">
              <a:lnSpc>
                <a:spcPts val="4000"/>
              </a:lnSpc>
            </a:pPr>
            <a:r>
              <a:rPr lang="en-US" sz="2600" b="1">
                <a:solidFill>
                  <a:srgbClr val="002060"/>
                </a:solidFill>
              </a:rPr>
              <a:t>3. Housework</a:t>
            </a:r>
            <a:endParaRPr lang="en-US" sz="2600" b="1">
              <a:solidFill>
                <a:srgbClr val="002060"/>
              </a:solidFill>
            </a:endParaRPr>
          </a:p>
          <a:p>
            <a:pPr eaLnBrk="1" hangingPunct="1">
              <a:lnSpc>
                <a:spcPts val="4000"/>
              </a:lnSpc>
            </a:pPr>
            <a:r>
              <a:rPr lang="en-US" sz="2600" b="1" i="1">
                <a:solidFill>
                  <a:srgbClr val="C00000"/>
                </a:solidFill>
              </a:rPr>
              <a:t>one (paragraph 10)</a:t>
            </a:r>
            <a:endParaRPr lang="en-US" sz="2600" b="1" i="1">
              <a:solidFill>
                <a:srgbClr val="002060"/>
              </a:solidFill>
            </a:endParaRPr>
          </a:p>
          <a:p>
            <a:pPr eaLnBrk="1" hangingPunct="1">
              <a:lnSpc>
                <a:spcPts val="4000"/>
              </a:lnSpc>
            </a:pPr>
            <a:r>
              <a:rPr lang="en-US" sz="2600" b="1">
                <a:solidFill>
                  <a:srgbClr val="002060"/>
                </a:solidFill>
              </a:rPr>
              <a:t>4. Nature</a:t>
            </a:r>
            <a:endParaRPr lang="en-US" sz="2600" b="1">
              <a:solidFill>
                <a:srgbClr val="002060"/>
              </a:solidFill>
            </a:endParaRPr>
          </a:p>
          <a:p>
            <a:pPr eaLnBrk="1" hangingPunct="1">
              <a:lnSpc>
                <a:spcPts val="4000"/>
              </a:lnSpc>
            </a:pPr>
            <a:r>
              <a:rPr lang="en-US" sz="2600" b="1" i="1">
                <a:solidFill>
                  <a:srgbClr val="C00000"/>
                </a:solidFill>
              </a:rPr>
              <a:t>one</a:t>
            </a:r>
            <a:r>
              <a:rPr lang="en-US" sz="2400" b="1" i="1">
                <a:solidFill>
                  <a:srgbClr val="C00000"/>
                </a:solidFill>
              </a:rPr>
              <a:t> (</a:t>
            </a:r>
            <a:r>
              <a:rPr lang="en-US" sz="2600" b="1" i="1">
                <a:solidFill>
                  <a:srgbClr val="C00000"/>
                </a:solidFill>
              </a:rPr>
              <a:t>paragraph</a:t>
            </a:r>
            <a:r>
              <a:rPr lang="en-US" sz="2400" b="1" i="1">
                <a:solidFill>
                  <a:srgbClr val="C00000"/>
                </a:solidFill>
              </a:rPr>
              <a:t> 5)</a:t>
            </a:r>
            <a:endParaRPr lang="en-US" sz="2600" b="1" i="1">
              <a:solidFill>
                <a:srgbClr val="002060"/>
              </a:solidFill>
            </a:endParaRPr>
          </a:p>
          <a:p>
            <a:pPr eaLnBrk="1" hangingPunct="1">
              <a:lnSpc>
                <a:spcPts val="4000"/>
              </a:lnSpc>
            </a:pPr>
            <a:r>
              <a:rPr lang="en-US" sz="2600" b="1">
                <a:solidFill>
                  <a:srgbClr val="002060"/>
                </a:solidFill>
              </a:rPr>
              <a:t>5. other people </a:t>
            </a:r>
            <a:endParaRPr lang="en-US" sz="2600" b="1">
              <a:solidFill>
                <a:srgbClr val="002060"/>
              </a:solidFill>
            </a:endParaRPr>
          </a:p>
          <a:p>
            <a:pPr eaLnBrk="1" hangingPunct="1">
              <a:lnSpc>
                <a:spcPts val="4000"/>
              </a:lnSpc>
            </a:pPr>
            <a:r>
              <a:rPr lang="en-US" sz="2600" b="1" i="1">
                <a:solidFill>
                  <a:srgbClr val="C00000"/>
                </a:solidFill>
              </a:rPr>
              <a:t>two (paragraphs 2,7)</a:t>
            </a:r>
            <a:endParaRPr lang="en-US" sz="2600" b="1" i="1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0350" y="638175"/>
            <a:ext cx="375443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>
                <a:solidFill>
                  <a:srgbClr val="FF0000"/>
                </a:solidFill>
              </a:rPr>
              <a:t>Answer the questions:</a:t>
            </a:r>
            <a:endParaRPr lang="en-US" sz="3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8" y="1163638"/>
            <a:ext cx="8805862" cy="487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5" name="TextBox 6"/>
          <p:cNvSpPr txBox="1">
            <a:spLocks noChangeArrowheads="1"/>
          </p:cNvSpPr>
          <p:nvPr/>
        </p:nvSpPr>
        <p:spPr bwMode="auto">
          <a:xfrm>
            <a:off x="11301413" y="4443413"/>
            <a:ext cx="342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b="1">
                <a:solidFill>
                  <a:srgbClr val="FF0000"/>
                </a:solidFill>
              </a:rPr>
              <a:t>B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1329988" y="4932363"/>
            <a:ext cx="292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b="1">
                <a:solidFill>
                  <a:srgbClr val="FF0000"/>
                </a:solidFill>
              </a:rPr>
              <a:t>A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11288713" y="5429250"/>
            <a:ext cx="342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b="1">
                <a:solidFill>
                  <a:srgbClr val="FF0000"/>
                </a:solidFill>
              </a:rPr>
              <a:t>C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69888" y="279400"/>
            <a:ext cx="51927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70C0"/>
                </a:solidFill>
              </a:rPr>
              <a:t>2. GRAMMAR:   </a:t>
            </a:r>
            <a:r>
              <a:rPr lang="en-US" sz="3200" b="1" i="1">
                <a:solidFill>
                  <a:srgbClr val="FF0000"/>
                </a:solidFill>
              </a:rPr>
              <a:t>verb + -ing</a:t>
            </a:r>
            <a:endParaRPr lang="en-US" sz="32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10" grpId="0"/>
      <p:bldP spid="11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227013"/>
            <a:ext cx="12649200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b. Look at the </a:t>
            </a:r>
            <a:r>
              <a:rPr lang="en-US" sz="2800" b="1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  <a:hlinkClick r:id="rId1" action="ppaction://hlinksldjump"/>
              </a:rPr>
              <a:t>highlighted</a:t>
            </a:r>
            <a:r>
              <a:rPr lang="en-US" sz="2800" b="1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verbs. Can you remmerber the spelling rules for making the </a:t>
            </a:r>
            <a:r>
              <a:rPr lang="en-US" sz="28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-ing </a:t>
            </a:r>
            <a:r>
              <a:rPr lang="en-US" sz="2800" b="1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form?</a:t>
            </a:r>
            <a:endParaRPr lang="en-US" sz="2800" b="1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2600" y="1227138"/>
            <a:ext cx="7753350" cy="1692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800" b="1" i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Eating</a:t>
            </a:r>
            <a:r>
              <a:rPr lang="en-US" sz="28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outside in the summer makes me feel good.</a:t>
            </a:r>
            <a:endParaRPr lang="en-US" sz="2800" b="1" i="1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8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I love </a:t>
            </a:r>
            <a:r>
              <a:rPr lang="en-US" sz="2800" b="1" i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reading </a:t>
            </a:r>
            <a:r>
              <a:rPr lang="en-US" sz="28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in bed.</a:t>
            </a:r>
            <a:endParaRPr lang="en-US" sz="2800" b="1" i="1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8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I’m thinking of </a:t>
            </a:r>
            <a:r>
              <a:rPr lang="en-US" sz="2800" b="1" i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buying</a:t>
            </a:r>
            <a:r>
              <a:rPr lang="en-US" sz="28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a new car</a:t>
            </a:r>
            <a:endParaRPr lang="en-US" sz="2800" b="1" i="1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4800" y="2919413"/>
            <a:ext cx="92202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200" b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     As </a:t>
            </a:r>
            <a:r>
              <a:rPr lang="en-US" sz="3200" b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the subject</a:t>
            </a:r>
            <a:r>
              <a:rPr lang="en-US" sz="3200" b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of a sentence</a:t>
            </a:r>
            <a:r>
              <a:rPr lang="en-US" sz="3200" b="1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. </a:t>
            </a:r>
            <a:endParaRPr lang="en-US" sz="3200" b="1">
              <a:solidFill>
                <a:srgbClr val="0070C0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200" b="1" i="1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       </a:t>
            </a:r>
            <a:r>
              <a:rPr lang="en-US" sz="3200" b="1" i="1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   </a:t>
            </a:r>
            <a:r>
              <a:rPr lang="en-US" sz="2800" b="1" i="1" smtClean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sz="28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: Smoking is bad for you</a:t>
            </a:r>
            <a:endParaRPr lang="en-US" sz="2800" b="1" i="1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200" b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    After</a:t>
            </a:r>
            <a:r>
              <a:rPr lang="en-US" sz="3200" b="1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some </a:t>
            </a:r>
            <a:r>
              <a:rPr lang="en-US" sz="3200" b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verbs</a:t>
            </a:r>
            <a:r>
              <a:rPr lang="en-US" sz="3200" b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32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like, love, hate, enjoy, </a:t>
            </a:r>
            <a:r>
              <a:rPr lang="en-US" sz="3200" b="1" i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etc</a:t>
            </a:r>
            <a:r>
              <a:rPr lang="en-US" sz="3200" b="1" i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.</a:t>
            </a:r>
            <a:r>
              <a:rPr lang="en-US" sz="3200" b="1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)</a:t>
            </a:r>
            <a:endParaRPr lang="en-US" sz="3200" b="1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800" b="1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       </a:t>
            </a:r>
            <a:r>
              <a:rPr lang="en-US" sz="2800" b="1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     </a:t>
            </a:r>
            <a:r>
              <a:rPr lang="en-US" sz="2800" b="1" i="1" smtClean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sz="28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: I hate getting up early</a:t>
            </a:r>
            <a:endParaRPr lang="en-US" sz="2800" b="1" i="1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200" b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    After</a:t>
            </a:r>
            <a:r>
              <a:rPr lang="en-US" sz="3200" b="1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prepositions </a:t>
            </a:r>
            <a:r>
              <a:rPr lang="en-US" sz="3200" b="1" i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32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to, with, without, etc</a:t>
            </a:r>
            <a:r>
              <a:rPr lang="en-US" sz="3200" b="1" i="1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.)</a:t>
            </a:r>
            <a:endParaRPr lang="en-US" sz="3200" b="1" i="1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200" b="1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       </a:t>
            </a:r>
            <a:r>
              <a:rPr lang="en-US" sz="3200" b="1" smtClean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    </a:t>
            </a:r>
            <a:r>
              <a:rPr lang="en-US" sz="2800" b="1" i="1" smtClean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sz="28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: He left without saying goodbye</a:t>
            </a:r>
            <a:endParaRPr lang="en-US" sz="2800" b="1" i="1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28600" y="4028063"/>
            <a:ext cx="3886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</a:rPr>
              <a:t> </a:t>
            </a:r>
            <a:r>
              <a:rPr lang="en-US" sz="4000" b="1" u="sng">
                <a:solidFill>
                  <a:srgbClr val="002060"/>
                </a:solidFill>
              </a:rPr>
              <a:t>Uses verb + </a:t>
            </a:r>
            <a:r>
              <a:rPr lang="en-US" sz="4000" b="1" i="1" u="sng">
                <a:solidFill>
                  <a:srgbClr val="002060"/>
                </a:solidFill>
              </a:rPr>
              <a:t>-ing</a:t>
            </a:r>
            <a:r>
              <a:rPr lang="en-US" sz="4000" b="1">
                <a:solidFill>
                  <a:srgbClr val="002060"/>
                </a:solidFill>
              </a:rPr>
              <a:t>:</a:t>
            </a:r>
            <a:endParaRPr lang="en-US" sz="4000" b="1">
              <a:solidFill>
                <a:srgbClr val="00206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962400" y="3352800"/>
            <a:ext cx="685800" cy="1098482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62400" y="4451282"/>
            <a:ext cx="658091" cy="1245508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62400" y="4451281"/>
            <a:ext cx="658091" cy="1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966788"/>
            <a:ext cx="10302875" cy="559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1" name="TextBox 1"/>
          <p:cNvSpPr txBox="1">
            <a:spLocks noChangeArrowheads="1"/>
          </p:cNvSpPr>
          <p:nvPr/>
        </p:nvSpPr>
        <p:spPr bwMode="auto">
          <a:xfrm>
            <a:off x="6357938" y="3617913"/>
            <a:ext cx="3160712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remembering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2747963" y="3841750"/>
            <a:ext cx="2046287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Teaching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7173" name="TextBox 6"/>
          <p:cNvSpPr txBox="1">
            <a:spLocks noChangeArrowheads="1"/>
          </p:cNvSpPr>
          <p:nvPr/>
        </p:nvSpPr>
        <p:spPr bwMode="auto">
          <a:xfrm>
            <a:off x="7116763" y="4252913"/>
            <a:ext cx="19272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learning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7174" name="TextBox 11"/>
          <p:cNvSpPr txBox="1">
            <a:spLocks noChangeArrowheads="1"/>
          </p:cNvSpPr>
          <p:nvPr/>
        </p:nvSpPr>
        <p:spPr bwMode="auto">
          <a:xfrm>
            <a:off x="8351838" y="4675188"/>
            <a:ext cx="20478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talking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7175" name="TextBox 12"/>
          <p:cNvSpPr txBox="1">
            <a:spLocks noChangeArrowheads="1"/>
          </p:cNvSpPr>
          <p:nvPr/>
        </p:nvSpPr>
        <p:spPr bwMode="auto">
          <a:xfrm>
            <a:off x="3960813" y="5103813"/>
            <a:ext cx="15954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being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7176" name="TextBox 15"/>
          <p:cNvSpPr txBox="1">
            <a:spLocks noChangeArrowheads="1"/>
          </p:cNvSpPr>
          <p:nvPr/>
        </p:nvSpPr>
        <p:spPr bwMode="auto">
          <a:xfrm>
            <a:off x="2962275" y="5516563"/>
            <a:ext cx="14954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Going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7177" name="TextBox 16"/>
          <p:cNvSpPr txBox="1">
            <a:spLocks noChangeArrowheads="1"/>
          </p:cNvSpPr>
          <p:nvPr/>
        </p:nvSpPr>
        <p:spPr bwMode="auto">
          <a:xfrm>
            <a:off x="4295775" y="5965825"/>
            <a:ext cx="204787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500" b="1">
                <a:solidFill>
                  <a:srgbClr val="C00000"/>
                </a:solidFill>
              </a:rPr>
              <a:t>studying</a:t>
            </a:r>
            <a:endParaRPr lang="en-US" sz="2500" b="1">
              <a:solidFill>
                <a:srgbClr val="C00000"/>
              </a:solidFill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1028700" y="152400"/>
            <a:ext cx="3246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C00000"/>
                </a:solidFill>
              </a:rPr>
              <a:t>Exercises</a:t>
            </a:r>
            <a:endParaRPr lang="en-US" sz="40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/>
      <p:bldP spid="7172" grpId="0"/>
      <p:bldP spid="7173" grpId="0"/>
      <p:bldP spid="7174" grpId="0"/>
      <p:bldP spid="7175" grpId="0"/>
      <p:bldP spid="7176" grpId="0"/>
      <p:bldP spid="717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112014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5" name="TextBox 1"/>
          <p:cNvSpPr txBox="1">
            <a:spLocks noChangeArrowheads="1"/>
          </p:cNvSpPr>
          <p:nvPr/>
        </p:nvSpPr>
        <p:spPr bwMode="auto">
          <a:xfrm>
            <a:off x="2239963" y="2014538"/>
            <a:ext cx="1528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Doing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8196" name="TextBox 5"/>
          <p:cNvSpPr txBox="1">
            <a:spLocks noChangeArrowheads="1"/>
          </p:cNvSpPr>
          <p:nvPr/>
        </p:nvSpPr>
        <p:spPr bwMode="auto">
          <a:xfrm>
            <a:off x="4508500" y="2557463"/>
            <a:ext cx="1857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not to go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8197" name="TextBox 10"/>
          <p:cNvSpPr txBox="1">
            <a:spLocks noChangeArrowheads="1"/>
          </p:cNvSpPr>
          <p:nvPr/>
        </p:nvSpPr>
        <p:spPr bwMode="auto">
          <a:xfrm>
            <a:off x="8428038" y="3124200"/>
            <a:ext cx="1965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to park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8198" name="TextBox 11"/>
          <p:cNvSpPr txBox="1">
            <a:spLocks noChangeArrowheads="1"/>
          </p:cNvSpPr>
          <p:nvPr/>
        </p:nvSpPr>
        <p:spPr bwMode="auto">
          <a:xfrm>
            <a:off x="5665788" y="3668713"/>
            <a:ext cx="18399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reading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8199" name="TextBox 12"/>
          <p:cNvSpPr txBox="1">
            <a:spLocks noChangeArrowheads="1"/>
          </p:cNvSpPr>
          <p:nvPr/>
        </p:nvSpPr>
        <p:spPr bwMode="auto">
          <a:xfrm>
            <a:off x="5313363" y="4791075"/>
            <a:ext cx="15287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doing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8200" name="TextBox 13"/>
          <p:cNvSpPr txBox="1">
            <a:spLocks noChangeArrowheads="1"/>
          </p:cNvSpPr>
          <p:nvPr/>
        </p:nvSpPr>
        <p:spPr bwMode="auto">
          <a:xfrm>
            <a:off x="8232775" y="4230688"/>
            <a:ext cx="2006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to drive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8201" name="TextBox 14"/>
          <p:cNvSpPr txBox="1">
            <a:spLocks noChangeArrowheads="1"/>
          </p:cNvSpPr>
          <p:nvPr/>
        </p:nvSpPr>
        <p:spPr bwMode="auto">
          <a:xfrm>
            <a:off x="4313238" y="5359400"/>
            <a:ext cx="18510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cooking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8202" name="TextBox 15"/>
          <p:cNvSpPr txBox="1">
            <a:spLocks noChangeArrowheads="1"/>
          </p:cNvSpPr>
          <p:nvPr/>
        </p:nvSpPr>
        <p:spPr bwMode="auto">
          <a:xfrm>
            <a:off x="7523163" y="5349875"/>
            <a:ext cx="24923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washing up</a:t>
            </a:r>
            <a:endParaRPr lang="en-US" sz="2800" b="1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056063" y="6248400"/>
            <a:ext cx="3640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2"/>
              </a:rPr>
              <a:t>https://quizizz.com/admin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8196" grpId="0"/>
      <p:bldP spid="8197" grpId="0"/>
      <p:bldP spid="8198" grpId="0"/>
      <p:bldP spid="8199" grpId="0"/>
      <p:bldP spid="8200" grpId="0"/>
      <p:bldP spid="8201" grpId="0"/>
      <p:bldP spid="8202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0"/>
            <a:ext cx="84963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22 5.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1671638"/>
            <a:ext cx="11430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93788"/>
            <a:ext cx="7391400" cy="218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19200" y="239713"/>
            <a:ext cx="5192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70C0"/>
                </a:solidFill>
              </a:rPr>
              <a:t>3. PRONUNCIATION</a:t>
            </a:r>
            <a:r>
              <a:rPr lang="en-US" sz="3200" b="1" i="1">
                <a:solidFill>
                  <a:srgbClr val="FF0000"/>
                </a:solidFill>
              </a:rPr>
              <a:t> -ing</a:t>
            </a:r>
            <a:endParaRPr lang="en-US" sz="32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1629</Words>
  <Application>WPS Presentation</Application>
  <PresentationFormat>Custom</PresentationFormat>
  <Paragraphs>185</Paragraphs>
  <Slides>17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Times New Roman</vt:lpstr>
      <vt:lpstr>Arial Black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vumin</cp:lastModifiedBy>
  <cp:revision>165</cp:revision>
  <dcterms:created xsi:type="dcterms:W3CDTF">2020-04-04T05:56:00Z</dcterms:created>
  <dcterms:modified xsi:type="dcterms:W3CDTF">2023-06-03T09:59:26Z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FBD9FAA3244F435ABAFA4E50FC9905B4</vt:lpwstr>
  </property>
  <property fmtid="{D5CDD505-2E9C-101B-9397-08002B2CF9AE}" pid="3" name="KSOProductBuildVer">
    <vt:lpwstr>1033-11.2.0.11219</vt:lpwstr>
  </property>
</Properties>
</file>